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20"/>
  </p:notesMasterIdLst>
  <p:sldIdLst>
    <p:sldId id="256" r:id="rId2"/>
    <p:sldId id="261" r:id="rId3"/>
    <p:sldId id="262" r:id="rId4"/>
    <p:sldId id="281" r:id="rId5"/>
    <p:sldId id="283" r:id="rId6"/>
    <p:sldId id="265" r:id="rId7"/>
    <p:sldId id="266" r:id="rId8"/>
    <p:sldId id="277" r:id="rId9"/>
    <p:sldId id="278" r:id="rId10"/>
    <p:sldId id="282" r:id="rId11"/>
    <p:sldId id="285" r:id="rId12"/>
    <p:sldId id="269" r:id="rId13"/>
    <p:sldId id="272" r:id="rId14"/>
    <p:sldId id="273" r:id="rId15"/>
    <p:sldId id="274" r:id="rId16"/>
    <p:sldId id="279" r:id="rId17"/>
    <p:sldId id="275" r:id="rId18"/>
    <p:sldId id="280" r:id="rId19"/>
  </p:sldIdLst>
  <p:sldSz cx="9144000" cy="5143500" type="screen16x9"/>
  <p:notesSz cx="6858000" cy="9144000"/>
  <p:embeddedFontLst>
    <p:embeddedFont>
      <p:font typeface="Average" panose="020B0604020202020204" charset="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3" autoAdjust="0"/>
    <p:restoredTop sz="92497" autoAdjust="0"/>
  </p:normalViewPr>
  <p:slideViewPr>
    <p:cSldViewPr snapToGrid="0" showGuides="1">
      <p:cViewPr varScale="1">
        <p:scale>
          <a:sx n="146" d="100"/>
          <a:sy n="146" d="100"/>
        </p:scale>
        <p:origin x="390" y="114"/>
      </p:cViewPr>
      <p:guideLst>
        <p:guide orient="horz" pos="28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bifurcation type here.</a:t>
            </a:r>
          </a:p>
        </p:txBody>
      </p:sp>
    </p:spTree>
    <p:extLst>
      <p:ext uri="{BB962C8B-B14F-4D97-AF65-F5344CB8AC3E}">
        <p14:creationId xmlns:p14="http://schemas.microsoft.com/office/powerpoint/2010/main" val="319808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1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Somehow couldn’t reach the small region near Delta=0, can’t visualize what’s happening inside.</a:t>
            </a:r>
          </a:p>
        </p:txBody>
      </p:sp>
    </p:spTree>
    <p:extLst>
      <p:ext uri="{BB962C8B-B14F-4D97-AF65-F5344CB8AC3E}">
        <p14:creationId xmlns:p14="http://schemas.microsoft.com/office/powerpoint/2010/main" val="481526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714236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9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6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</p:txBody>
      </p:sp>
    </p:spTree>
    <p:extLst>
      <p:ext uri="{BB962C8B-B14F-4D97-AF65-F5344CB8AC3E}">
        <p14:creationId xmlns:p14="http://schemas.microsoft.com/office/powerpoint/2010/main" val="58169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  <a:p>
            <a:r>
              <a:rPr lang="en-US" dirty="0"/>
              <a:t>Explain why this is somewhat challenging</a:t>
            </a:r>
          </a:p>
        </p:txBody>
      </p:sp>
    </p:spTree>
    <p:extLst>
      <p:ext uri="{BB962C8B-B14F-4D97-AF65-F5344CB8AC3E}">
        <p14:creationId xmlns:p14="http://schemas.microsoft.com/office/powerpoint/2010/main" val="277593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term: can turn on.</a:t>
            </a:r>
          </a:p>
          <a:p>
            <a:r>
              <a:rPr lang="en-US" dirty="0"/>
              <a:t>Second term: can turn off. </a:t>
            </a:r>
          </a:p>
        </p:txBody>
      </p:sp>
    </p:spTree>
    <p:extLst>
      <p:ext uri="{BB962C8B-B14F-4D97-AF65-F5344CB8AC3E}">
        <p14:creationId xmlns:p14="http://schemas.microsoft.com/office/powerpoint/2010/main" val="92751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9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texts here.</a:t>
            </a:r>
          </a:p>
        </p:txBody>
      </p:sp>
    </p:spTree>
    <p:extLst>
      <p:ext uri="{BB962C8B-B14F-4D97-AF65-F5344CB8AC3E}">
        <p14:creationId xmlns:p14="http://schemas.microsoft.com/office/powerpoint/2010/main" val="213169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bifurcation type here.</a:t>
            </a:r>
          </a:p>
        </p:txBody>
      </p:sp>
    </p:spTree>
    <p:extLst>
      <p:ext uri="{BB962C8B-B14F-4D97-AF65-F5344CB8AC3E}">
        <p14:creationId xmlns:p14="http://schemas.microsoft.com/office/powerpoint/2010/main" val="210392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8888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5.emf"/><Relationship Id="rId4" Type="http://schemas.openxmlformats.org/officeDocument/2006/relationships/image" Target="../media/image13.emf"/><Relationship Id="rId9" Type="http://schemas.openxmlformats.org/officeDocument/2006/relationships/hyperlink" Target="http://www.izhikevich.org/publications/spikes.ht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Bi-stability Analysis</a:t>
            </a:r>
            <a:r>
              <a:rPr lang="en" sz="3600" dirty="0"/>
              <a:t>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December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399E-E630-4C03-92FC-FF00B1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350"/>
            <a:ext cx="9144000" cy="228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2430B-B56F-4903-B14F-E67C9B3D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" y="3354644"/>
            <a:ext cx="1794000" cy="13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9AA09-F987-42A6-9507-4CDFBA3C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58" y="3354644"/>
            <a:ext cx="1794000" cy="13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53EE9-BFE8-4DB6-A62B-0786BF34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400" y="3354644"/>
            <a:ext cx="1794000" cy="13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3AC6-F363-4E9C-A054-77E108EB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42" y="3354644"/>
            <a:ext cx="1794000" cy="13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F49C-4F37-4C71-B57B-C283C481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142" y="3354644"/>
            <a:ext cx="1794000" cy="13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52E7A-F466-4AA8-89D7-5DA8D95E5542}"/>
              </a:ext>
            </a:extLst>
          </p:cNvPr>
          <p:cNvSpPr txBox="1"/>
          <p:nvPr/>
        </p:nvSpPr>
        <p:spPr>
          <a:xfrm>
            <a:off x="2076912" y="1536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4DE61-9967-40B2-800E-BC3985820C08}"/>
              </a:ext>
            </a:extLst>
          </p:cNvPr>
          <p:cNvSpPr txBox="1"/>
          <p:nvPr/>
        </p:nvSpPr>
        <p:spPr>
          <a:xfrm>
            <a:off x="2665632" y="9173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9B6-60A6-47E2-8F00-2C73879C44A1}"/>
              </a:ext>
            </a:extLst>
          </p:cNvPr>
          <p:cNvSpPr txBox="1"/>
          <p:nvPr/>
        </p:nvSpPr>
        <p:spPr>
          <a:xfrm>
            <a:off x="3562632" y="1537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8F020-F4A7-4B7F-9434-F623A97C0F30}"/>
              </a:ext>
            </a:extLst>
          </p:cNvPr>
          <p:cNvSpPr txBox="1"/>
          <p:nvPr/>
        </p:nvSpPr>
        <p:spPr>
          <a:xfrm>
            <a:off x="4429974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20875-B881-4463-BEDD-EAC0866062A6}"/>
              </a:ext>
            </a:extLst>
          </p:cNvPr>
          <p:cNvSpPr txBox="1"/>
          <p:nvPr/>
        </p:nvSpPr>
        <p:spPr>
          <a:xfrm>
            <a:off x="5773668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C345-A2A9-4842-B0EB-56F034FE2FC4}"/>
              </a:ext>
            </a:extLst>
          </p:cNvPr>
          <p:cNvSpPr txBox="1"/>
          <p:nvPr/>
        </p:nvSpPr>
        <p:spPr>
          <a:xfrm>
            <a:off x="899987" y="3354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F27EB-ABC6-4F71-8F41-640CD5234EBE}"/>
              </a:ext>
            </a:extLst>
          </p:cNvPr>
          <p:cNvSpPr txBox="1"/>
          <p:nvPr/>
        </p:nvSpPr>
        <p:spPr>
          <a:xfrm>
            <a:off x="2693987" y="33546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19534-4FCE-44F5-8A4C-129785F56033}"/>
              </a:ext>
            </a:extLst>
          </p:cNvPr>
          <p:cNvSpPr txBox="1"/>
          <p:nvPr/>
        </p:nvSpPr>
        <p:spPr>
          <a:xfrm>
            <a:off x="4480944" y="33546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C2612-F839-4CD2-8CAD-DA9AA135446D}"/>
              </a:ext>
            </a:extLst>
          </p:cNvPr>
          <p:cNvSpPr txBox="1"/>
          <p:nvPr/>
        </p:nvSpPr>
        <p:spPr>
          <a:xfrm>
            <a:off x="6311895" y="33462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86B6F-04F9-4589-A1BA-CF0A754CA696}"/>
              </a:ext>
            </a:extLst>
          </p:cNvPr>
          <p:cNvSpPr txBox="1"/>
          <p:nvPr/>
        </p:nvSpPr>
        <p:spPr>
          <a:xfrm>
            <a:off x="8056686" y="33462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ECE0D-2638-4343-A308-FDB6380FA5F6}"/>
              </a:ext>
            </a:extLst>
          </p:cNvPr>
          <p:cNvSpPr txBox="1"/>
          <p:nvPr/>
        </p:nvSpPr>
        <p:spPr>
          <a:xfrm>
            <a:off x="576227" y="414433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11CD1-E095-44F2-9846-97557A311246}"/>
              </a:ext>
            </a:extLst>
          </p:cNvPr>
          <p:cNvSpPr txBox="1"/>
          <p:nvPr/>
        </p:nvSpPr>
        <p:spPr>
          <a:xfrm>
            <a:off x="624672" y="397050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71FD4-E00C-400E-8EE0-08557E5ED90A}"/>
              </a:ext>
            </a:extLst>
          </p:cNvPr>
          <p:cNvSpPr txBox="1"/>
          <p:nvPr/>
        </p:nvSpPr>
        <p:spPr>
          <a:xfrm>
            <a:off x="2360964" y="3878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F667-04D5-4D06-BA57-C41CE0D16BEF}"/>
              </a:ext>
            </a:extLst>
          </p:cNvPr>
          <p:cNvSpPr txBox="1"/>
          <p:nvPr/>
        </p:nvSpPr>
        <p:spPr>
          <a:xfrm>
            <a:off x="2300048" y="417633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unstable spirals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B805CC-2CF6-4EB3-B5C9-17419287D8BD}"/>
              </a:ext>
            </a:extLst>
          </p:cNvPr>
          <p:cNvSpPr txBox="1"/>
          <p:nvPr/>
        </p:nvSpPr>
        <p:spPr>
          <a:xfrm>
            <a:off x="4154685" y="388473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55569-B378-4F04-A0B4-67526FD0338F}"/>
              </a:ext>
            </a:extLst>
          </p:cNvPr>
          <p:cNvSpPr txBox="1"/>
          <p:nvPr/>
        </p:nvSpPr>
        <p:spPr>
          <a:xfrm>
            <a:off x="4093769" y="418212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94B2FA-25AF-44BD-AAAD-5EE57654D997}"/>
              </a:ext>
            </a:extLst>
          </p:cNvPr>
          <p:cNvSpPr txBox="1"/>
          <p:nvPr/>
        </p:nvSpPr>
        <p:spPr>
          <a:xfrm>
            <a:off x="5950027" y="387314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54242-C6C1-488A-BB37-39CE435A9849}"/>
              </a:ext>
            </a:extLst>
          </p:cNvPr>
          <p:cNvSpPr txBox="1"/>
          <p:nvPr/>
        </p:nvSpPr>
        <p:spPr>
          <a:xfrm>
            <a:off x="5889111" y="41705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403000-6C98-404C-8183-52AA6396BEF5}"/>
              </a:ext>
            </a:extLst>
          </p:cNvPr>
          <p:cNvSpPr txBox="1"/>
          <p:nvPr/>
        </p:nvSpPr>
        <p:spPr>
          <a:xfrm>
            <a:off x="7784645" y="3890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CD151-5EFD-4A59-8FEB-0E841EE485D0}"/>
              </a:ext>
            </a:extLst>
          </p:cNvPr>
          <p:cNvSpPr txBox="1"/>
          <p:nvPr/>
        </p:nvSpPr>
        <p:spPr>
          <a:xfrm>
            <a:off x="7723729" y="418789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6AC4A-6D10-4087-9EB1-9F1E0CF303EF}"/>
              </a:ext>
            </a:extLst>
          </p:cNvPr>
          <p:cNvSpPr txBox="1"/>
          <p:nvPr/>
        </p:nvSpPr>
        <p:spPr>
          <a:xfrm>
            <a:off x="389860" y="680484"/>
            <a:ext cx="71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observe phase portraits of an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(0.1, 0.26) (</a:t>
            </a:r>
            <a:r>
              <a:rPr lang="en-US" dirty="0">
                <a:hlinkClick r:id="rId9"/>
              </a:rPr>
              <a:t>reference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211905-3A20-4373-9C4E-4B1A818EEF75}"/>
              </a:ext>
            </a:extLst>
          </p:cNvPr>
          <p:cNvSpPr txBox="1"/>
          <p:nvPr/>
        </p:nvSpPr>
        <p:spPr>
          <a:xfrm>
            <a:off x="896286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B3274-6A48-4D3B-BF26-8B69897D96DD}"/>
              </a:ext>
            </a:extLst>
          </p:cNvPr>
          <p:cNvSpPr txBox="1"/>
          <p:nvPr/>
        </p:nvSpPr>
        <p:spPr>
          <a:xfrm>
            <a:off x="19239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E5C1E-6CCD-426F-BA32-3B29754D4E69}"/>
              </a:ext>
            </a:extLst>
          </p:cNvPr>
          <p:cNvSpPr txBox="1"/>
          <p:nvPr/>
        </p:nvSpPr>
        <p:spPr>
          <a:xfrm>
            <a:off x="2689995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12FB22-6D84-42C3-995D-E9553E538385}"/>
              </a:ext>
            </a:extLst>
          </p:cNvPr>
          <p:cNvSpPr txBox="1"/>
          <p:nvPr/>
        </p:nvSpPr>
        <p:spPr>
          <a:xfrm>
            <a:off x="1812948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B1F603-E63F-46E6-8451-079DDB0279DB}"/>
              </a:ext>
            </a:extLst>
          </p:cNvPr>
          <p:cNvSpPr txBox="1"/>
          <p:nvPr/>
        </p:nvSpPr>
        <p:spPr>
          <a:xfrm>
            <a:off x="4454492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F04377-AE7C-402C-86E0-A2E99EB3A8D7}"/>
              </a:ext>
            </a:extLst>
          </p:cNvPr>
          <p:cNvSpPr txBox="1"/>
          <p:nvPr/>
        </p:nvSpPr>
        <p:spPr>
          <a:xfrm>
            <a:off x="3577445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38F217-61CC-4E27-8FFE-8FC9640E38B1}"/>
              </a:ext>
            </a:extLst>
          </p:cNvPr>
          <p:cNvSpPr txBox="1"/>
          <p:nvPr/>
        </p:nvSpPr>
        <p:spPr>
          <a:xfrm>
            <a:off x="6256320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86B8B6-457D-41E8-8921-250BAB71BCC6}"/>
              </a:ext>
            </a:extLst>
          </p:cNvPr>
          <p:cNvSpPr txBox="1"/>
          <p:nvPr/>
        </p:nvSpPr>
        <p:spPr>
          <a:xfrm>
            <a:off x="5379273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A98D13-AFD0-40B3-A1FC-539381B7F1D6}"/>
              </a:ext>
            </a:extLst>
          </p:cNvPr>
          <p:cNvSpPr txBox="1"/>
          <p:nvPr/>
        </p:nvSpPr>
        <p:spPr>
          <a:xfrm>
            <a:off x="8092999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25D65D-5F8E-49E8-8C6A-22EF221727E4}"/>
              </a:ext>
            </a:extLst>
          </p:cNvPr>
          <p:cNvSpPr txBox="1"/>
          <p:nvPr/>
        </p:nvSpPr>
        <p:spPr>
          <a:xfrm>
            <a:off x="7215952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31684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56290"/>
            <a:ext cx="7508801" cy="3576433"/>
          </a:xfrm>
        </p:spPr>
        <p:txBody>
          <a:bodyPr/>
          <a:lstStyle/>
          <a:p>
            <a:r>
              <a:rPr lang="en-US" dirty="0"/>
              <a:t>Is the limit cycle already there?</a:t>
            </a:r>
          </a:p>
        </p:txBody>
      </p:sp>
    </p:spTree>
    <p:extLst>
      <p:ext uri="{BB962C8B-B14F-4D97-AF65-F5344CB8AC3E}">
        <p14:creationId xmlns:p14="http://schemas.microsoft.com/office/powerpoint/2010/main" val="325130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3283-6D44-4D26-B989-DAFB817E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28" y="1796513"/>
            <a:ext cx="4754100" cy="3180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Analytical solution of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72098"/>
              </p:ext>
            </p:extLst>
          </p:nvPr>
        </p:nvGraphicFramePr>
        <p:xfrm>
          <a:off x="881063" y="2762250"/>
          <a:ext cx="2371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5" imgW="1790640" imgH="647640" progId="Equation.DSMT4">
                  <p:embed/>
                </p:oleObj>
              </mc:Choice>
              <mc:Fallback>
                <p:oleObj name="Equation" r:id="rId5" imgW="17906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762250"/>
                        <a:ext cx="23717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122637" y="18337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Fix 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92051" y="2203131"/>
            <a:ext cx="0" cy="472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55006" y="4125636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E866D-5176-4E17-B995-9384D7CFFE39}"/>
              </a:ext>
            </a:extLst>
          </p:cNvPr>
          <p:cNvSpPr txBox="1"/>
          <p:nvPr/>
        </p:nvSpPr>
        <p:spPr>
          <a:xfrm>
            <a:off x="2025086" y="3261967"/>
            <a:ext cx="1933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(i.e., </a:t>
            </a:r>
            <a:r>
              <a:rPr lang="en-US" sz="1200" dirty="0" err="1"/>
              <a:t>fxpt</a:t>
            </a:r>
            <a:r>
              <a:rPr lang="en-US" sz="1200" dirty="0"/>
              <a:t> goes across tau=0)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8293-7DDC-400A-80F0-3C32823DD55C}"/>
              </a:ext>
            </a:extLst>
          </p:cNvPr>
          <p:cNvSpPr txBox="1"/>
          <p:nvPr/>
        </p:nvSpPr>
        <p:spPr>
          <a:xfrm>
            <a:off x="1199927" y="3818214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delta &gt;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55007" y="350914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B0F51-08AD-4978-9F71-0C47253D6BE2}"/>
              </a:ext>
            </a:extLst>
          </p:cNvPr>
          <p:cNvSpPr/>
          <p:nvPr/>
        </p:nvSpPr>
        <p:spPr>
          <a:xfrm>
            <a:off x="6701019" y="2692676"/>
            <a:ext cx="1332147" cy="361950"/>
          </a:xfrm>
          <a:prstGeom prst="ellipse">
            <a:avLst/>
          </a:prstGeom>
          <a:solidFill>
            <a:srgbClr val="00B0F0">
              <a:alpha val="1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2833-3F7D-4C08-BFB1-053CE3354212}"/>
              </a:ext>
            </a:extLst>
          </p:cNvPr>
          <p:cNvSpPr txBox="1"/>
          <p:nvPr/>
        </p:nvSpPr>
        <p:spPr>
          <a:xfrm>
            <a:off x="6691576" y="3031135"/>
            <a:ext cx="18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missing parts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Other bifurcation exists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dirty="0"/>
              <a:t>(a, b) = (0.2958, 0.263)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4143B-1C4F-4EAA-828C-FCAC666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16"/>
            <a:ext cx="9144000" cy="228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F1AB-E2A3-41C4-B13F-AB7BB528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689903"/>
            <a:ext cx="1794000" cy="13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9DEB3-DEBF-4D46-9B30-6BDA746C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63" y="3689903"/>
            <a:ext cx="1794000" cy="134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4E165-1E11-4B23-97B8-31A89376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01" y="3689903"/>
            <a:ext cx="1794000" cy="13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C8F67E-809A-4E39-A0E8-BB34948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339" y="3689903"/>
            <a:ext cx="1794000" cy="134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2C7FD-ADE0-4BC0-921E-B9835D8F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675" y="3689903"/>
            <a:ext cx="1794000" cy="134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BA9FD3-6DEF-40E9-BD3D-66D6749A27E7}"/>
              </a:ext>
            </a:extLst>
          </p:cNvPr>
          <p:cNvSpPr txBox="1"/>
          <p:nvPr/>
        </p:nvSpPr>
        <p:spPr>
          <a:xfrm>
            <a:off x="725724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81024-0AE5-48E5-B3A5-9A56EE865097}"/>
              </a:ext>
            </a:extLst>
          </p:cNvPr>
          <p:cNvSpPr txBox="1"/>
          <p:nvPr/>
        </p:nvSpPr>
        <p:spPr>
          <a:xfrm>
            <a:off x="774169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12A55-5F23-47CE-9680-CB296F464216}"/>
              </a:ext>
            </a:extLst>
          </p:cNvPr>
          <p:cNvSpPr txBox="1"/>
          <p:nvPr/>
        </p:nvSpPr>
        <p:spPr>
          <a:xfrm>
            <a:off x="4183290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6FC22-AA71-4B46-8AD6-C8D4169100AF}"/>
              </a:ext>
            </a:extLst>
          </p:cNvPr>
          <p:cNvSpPr txBox="1"/>
          <p:nvPr/>
        </p:nvSpPr>
        <p:spPr>
          <a:xfrm>
            <a:off x="4231735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ABF6-A3AE-4DEF-A400-317F70174E17}"/>
              </a:ext>
            </a:extLst>
          </p:cNvPr>
          <p:cNvSpPr txBox="1"/>
          <p:nvPr/>
        </p:nvSpPr>
        <p:spPr>
          <a:xfrm>
            <a:off x="5823568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D7FE-1D6F-4D04-8110-D5BAE1A6CF0A}"/>
              </a:ext>
            </a:extLst>
          </p:cNvPr>
          <p:cNvSpPr txBox="1"/>
          <p:nvPr/>
        </p:nvSpPr>
        <p:spPr>
          <a:xfrm>
            <a:off x="5872013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62192-8AA1-4F38-8FD8-F166EA1A5F2D}"/>
              </a:ext>
            </a:extLst>
          </p:cNvPr>
          <p:cNvSpPr txBox="1"/>
          <p:nvPr/>
        </p:nvSpPr>
        <p:spPr>
          <a:xfrm>
            <a:off x="7503906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67E8-284A-4419-B955-C42D106C7C11}"/>
              </a:ext>
            </a:extLst>
          </p:cNvPr>
          <p:cNvSpPr txBox="1"/>
          <p:nvPr/>
        </p:nvSpPr>
        <p:spPr>
          <a:xfrm>
            <a:off x="7552351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FBE14-5D0D-45DC-8BBC-DA2CE1223FD5}"/>
              </a:ext>
            </a:extLst>
          </p:cNvPr>
          <p:cNvSpPr txBox="1"/>
          <p:nvPr/>
        </p:nvSpPr>
        <p:spPr>
          <a:xfrm>
            <a:off x="2474485" y="4422528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60543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6CD-33CB-448C-833F-8A712C28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46508"/>
            <a:ext cx="4390159" cy="23445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2C0310-1916-4498-B2F2-1D1D0556A069}"/>
              </a:ext>
            </a:extLst>
          </p:cNvPr>
          <p:cNvSpPr txBox="1">
            <a:spLocks/>
          </p:cNvSpPr>
          <p:nvPr/>
        </p:nvSpPr>
        <p:spPr>
          <a:xfrm>
            <a:off x="571943" y="137549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(a, b) = (0.2958, 0.263), sweep the stimulus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423A-60BC-450D-AFC6-6B711D365C75}"/>
              </a:ext>
            </a:extLst>
          </p:cNvPr>
          <p:cNvSpPr txBox="1"/>
          <p:nvPr/>
        </p:nvSpPr>
        <p:spPr>
          <a:xfrm>
            <a:off x="675409" y="4103581"/>
            <a:ext cx="74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that a saddle-node bifurcation is causing the bi-stability. </a:t>
            </a:r>
          </a:p>
          <a:p>
            <a:r>
              <a:rPr lang="en-US" dirty="0">
                <a:highlight>
                  <a:srgbClr val="FFFF00"/>
                </a:highlight>
              </a:rPr>
              <a:t>Wrong</a:t>
            </a:r>
            <a:r>
              <a:rPr lang="en-US" dirty="0"/>
              <a:t>! The saddle point was already there before the stimulation; it is the annihilation of the fixed points that produce the bi-stability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26822-1E28-4A9D-8460-59E897D5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30" y="1651384"/>
            <a:ext cx="3629506" cy="2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A3A9A-0D9E-46A9-801C-B1B141A2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21" y="1822088"/>
            <a:ext cx="4933500" cy="3236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Patch parameters that enables saddle-node bifurcation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3722"/>
              </p:ext>
            </p:extLst>
          </p:nvPr>
        </p:nvGraphicFramePr>
        <p:xfrm>
          <a:off x="415998" y="2829664"/>
          <a:ext cx="34655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5" imgW="2616120" imgH="749160" progId="Equation.DSMT4">
                  <p:embed/>
                </p:oleObj>
              </mc:Choice>
              <mc:Fallback>
                <p:oleObj name="Equation" r:id="rId5" imgW="2616120" imgH="749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D8C931F-525F-4259-9ED5-6F3927AA7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998" y="2829664"/>
                        <a:ext cx="3465512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32577" y="3799349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A0BB9-4B79-4934-B6D8-5A26CDD5539D}"/>
              </a:ext>
            </a:extLst>
          </p:cNvPr>
          <p:cNvSpPr txBox="1"/>
          <p:nvPr/>
        </p:nvSpPr>
        <p:spPr>
          <a:xfrm>
            <a:off x="5088564" y="2159884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to </a:t>
            </a:r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1B907-C759-41D8-8338-B2B578E5A731}"/>
              </a:ext>
            </a:extLst>
          </p:cNvPr>
          <p:cNvSpPr txBox="1"/>
          <p:nvPr/>
        </p:nvSpPr>
        <p:spPr>
          <a:xfrm>
            <a:off x="6803855" y="2014865"/>
            <a:ext cx="162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Due to annihilation of two stable fixed points</a:t>
            </a:r>
          </a:p>
        </p:txBody>
      </p:sp>
    </p:spTree>
    <p:extLst>
      <p:ext uri="{BB962C8B-B14F-4D97-AF65-F5344CB8AC3E}">
        <p14:creationId xmlns:p14="http://schemas.microsoft.com/office/powerpoint/2010/main" val="161517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F16AE59-6595-4A24-B6D2-7F2D0D61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9" y="935120"/>
            <a:ext cx="4211126" cy="315834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629122" cy="1216741"/>
          </a:xfrm>
        </p:spPr>
        <p:txBody>
          <a:bodyPr>
            <a:normAutofit/>
          </a:bodyPr>
          <a:lstStyle/>
          <a:p>
            <a:r>
              <a:rPr lang="en-US" sz="2600" dirty="0"/>
              <a:t>Bifurcation diagram of Izhikevich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0"/>
            <a:ext cx="2629120" cy="2839064"/>
          </a:xfrm>
        </p:spPr>
        <p:txBody>
          <a:bodyPr>
            <a:normAutofit/>
          </a:bodyPr>
          <a:lstStyle/>
          <a:p>
            <a:r>
              <a:rPr lang="en-US" sz="900" dirty="0"/>
              <a:t>(a, b) corresponding to Evolutionary algorithm</a:t>
            </a:r>
          </a:p>
          <a:p>
            <a:pPr lvl="1">
              <a:buFontTx/>
              <a:buChar char="-"/>
            </a:pPr>
            <a:r>
              <a:rPr lang="en-US" sz="900" dirty="0"/>
              <a:t>Bifurcation between unstable node vs. stable node (</a:t>
            </a:r>
            <a:r>
              <a:rPr lang="en-US" sz="900" dirty="0" err="1"/>
              <a:t>Hopf</a:t>
            </a:r>
            <a:r>
              <a:rPr lang="en-US" sz="900" dirty="0"/>
              <a:t> bifurcation)</a:t>
            </a:r>
          </a:p>
          <a:p>
            <a:pPr lvl="1">
              <a:buFontTx/>
              <a:buChar char="-"/>
            </a:pPr>
            <a:r>
              <a:rPr lang="en-US" sz="900" dirty="0"/>
              <a:t>Value of ‘b’ converges again</a:t>
            </a:r>
          </a:p>
          <a:p>
            <a:pPr lvl="1">
              <a:buFontTx/>
              <a:buChar char="-"/>
            </a:pPr>
            <a:r>
              <a:rPr lang="en-US" sz="900" dirty="0"/>
              <a:t>This is due to characteristics of hybrid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Reduced dimensionality (2D) impossible to have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Introduce Afterhyperpolarization reset (AHP rest)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Artificial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When a &gt; ~.25, no stable fixed point</a:t>
            </a:r>
          </a:p>
          <a:p>
            <a:pPr lvl="3">
              <a:buFontTx/>
              <a:buChar char="-"/>
            </a:pPr>
            <a:r>
              <a:rPr lang="en-US" sz="900" dirty="0"/>
              <a:t>AHP  induce LC for any b</a:t>
            </a:r>
          </a:p>
          <a:p>
            <a:pPr lvl="3">
              <a:buFontTx/>
              <a:buChar char="-"/>
            </a:pPr>
            <a:endParaRPr lang="en-US" sz="900" dirty="0"/>
          </a:p>
          <a:p>
            <a:pPr lvl="1">
              <a:buFontTx/>
              <a:buChar char="-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782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2EFB-6D80-42BB-ADB3-9BD84448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 diagram of Izhikevich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CEA-49D6-4A7E-982B-2769A7F7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68016"/>
            <a:ext cx="4463287" cy="3263504"/>
          </a:xfrm>
        </p:spPr>
        <p:txBody>
          <a:bodyPr/>
          <a:lstStyle/>
          <a:p>
            <a:r>
              <a:rPr lang="en-US" dirty="0"/>
              <a:t>In Izhikevich model, LC occur in nowhere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r>
              <a:rPr lang="en-US" dirty="0"/>
              <a:t> near LC</a:t>
            </a:r>
          </a:p>
          <a:p>
            <a:pPr lvl="1">
              <a:buFontTx/>
              <a:buChar char="-"/>
            </a:pPr>
            <a:r>
              <a:rPr lang="en-US" dirty="0"/>
              <a:t>As aforementioned due to hybrid model</a:t>
            </a:r>
          </a:p>
          <a:p>
            <a:pPr lvl="2">
              <a:buFontTx/>
              <a:buChar char="-"/>
            </a:pPr>
            <a:r>
              <a:rPr lang="en-US" dirty="0"/>
              <a:t>AHP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B087-5106-4C16-9983-CCE1D1B2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1" y="1268016"/>
            <a:ext cx="4301362" cy="3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8431-7003-4303-9EAD-5C0FAD9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FAA4-FC2E-4409-A685-D58F4FD01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algorithm is a good method for parameter searching, provided that the reward function is properly defined.</a:t>
            </a:r>
          </a:p>
          <a:p>
            <a:r>
              <a:rPr lang="en-US" dirty="0"/>
              <a:t>Izhikevich model’s bi-stability is produced by changing the stimulus current. </a:t>
            </a:r>
          </a:p>
          <a:p>
            <a:r>
              <a:rPr lang="en-US" dirty="0"/>
              <a:t>Parameters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that constitute bi-stability involves either supercritical </a:t>
            </a:r>
            <a:r>
              <a:rPr lang="en-US" dirty="0" err="1"/>
              <a:t>Hopf</a:t>
            </a:r>
            <a:r>
              <a:rPr lang="en-US" dirty="0"/>
              <a:t> bifurcation or annihilation of fixed points.</a:t>
            </a:r>
          </a:p>
          <a:p>
            <a:pPr lvl="1"/>
            <a:r>
              <a:rPr lang="en-US" dirty="0"/>
              <a:t>In either cases, a limit cycle already exists.</a:t>
            </a:r>
          </a:p>
        </p:txBody>
      </p:sp>
    </p:spTree>
    <p:extLst>
      <p:ext uri="{BB962C8B-B14F-4D97-AF65-F5344CB8AC3E}">
        <p14:creationId xmlns:p14="http://schemas.microsoft.com/office/powerpoint/2010/main" val="396834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Izhikevich model is a neuron model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can reproduce wide range of behaviors of cortical neurons; and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is computationally efficient</a:t>
            </a:r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8" y="3035977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262558" y="2682877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A642D-1420-492A-8197-E967BE37DCA5}"/>
              </a:ext>
            </a:extLst>
          </p:cNvPr>
          <p:cNvSpPr txBox="1"/>
          <p:nvPr/>
        </p:nvSpPr>
        <p:spPr>
          <a:xfrm>
            <a:off x="1382231" y="4885196"/>
            <a:ext cx="6637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Electronic version of the figure and reproduction permissions are freely available at www.izhikevich.com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ECDAA7-D6D2-48F9-8BA7-ADE949B3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37" y="2506647"/>
            <a:ext cx="4374855" cy="20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0FBBE2-DAAC-4D0C-864B-72569532B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08"/>
          <a:stretch/>
        </p:blipFill>
        <p:spPr>
          <a:xfrm>
            <a:off x="7370913" y="3470815"/>
            <a:ext cx="1094432" cy="1065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DC063-F576-48DC-A6BD-17681881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72"/>
          <a:stretch/>
        </p:blipFill>
        <p:spPr>
          <a:xfrm>
            <a:off x="7322983" y="2405804"/>
            <a:ext cx="1190292" cy="10650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D309105-DA08-402B-A681-F55D65AA29F9}"/>
              </a:ext>
            </a:extLst>
          </p:cNvPr>
          <p:cNvSpPr/>
          <p:nvPr/>
        </p:nvSpPr>
        <p:spPr>
          <a:xfrm>
            <a:off x="4642884" y="3470815"/>
            <a:ext cx="1190846" cy="1082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F68612-F295-426A-A653-77FD29E0209B}"/>
              </a:ext>
            </a:extLst>
          </p:cNvPr>
          <p:cNvSpPr/>
          <p:nvPr/>
        </p:nvSpPr>
        <p:spPr>
          <a:xfrm>
            <a:off x="7690883" y="4026195"/>
            <a:ext cx="171832" cy="171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93D71C-3965-4A6F-948D-87CCF5706136}"/>
              </a:ext>
            </a:extLst>
          </p:cNvPr>
          <p:cNvSpPr/>
          <p:nvPr/>
        </p:nvSpPr>
        <p:spPr>
          <a:xfrm>
            <a:off x="8233140" y="2477390"/>
            <a:ext cx="171832" cy="171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EB2D8C-5ADA-4FD5-9412-1434F24BC24B}"/>
              </a:ext>
            </a:extLst>
          </p:cNvPr>
          <p:cNvSpPr/>
          <p:nvPr/>
        </p:nvSpPr>
        <p:spPr>
          <a:xfrm>
            <a:off x="3717796" y="4537184"/>
            <a:ext cx="460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Particularly, we are interested in the bi-stability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A6727-2AEB-40B0-B889-578B5084E62B}"/>
              </a:ext>
            </a:extLst>
          </p:cNvPr>
          <p:cNvSpPr txBox="1"/>
          <p:nvPr/>
        </p:nvSpPr>
        <p:spPr>
          <a:xfrm>
            <a:off x="328683" y="4123288"/>
            <a:ext cx="1702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state variables</a:t>
            </a:r>
          </a:p>
          <a:p>
            <a:r>
              <a:rPr lang="en-US" dirty="0"/>
              <a:t>4 parameters </a:t>
            </a:r>
          </a:p>
          <a:p>
            <a:r>
              <a:rPr lang="en-US" dirty="0"/>
              <a:t>1 input current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Goal</a:t>
            </a:r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F829FD18-1D6D-4622-B917-F8F2584FCE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0" y="1268016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C73622B6-9BFD-42FA-B9DB-561E99A9535B}"/>
              </a:ext>
            </a:extLst>
          </p:cNvPr>
          <p:cNvSpPr txBox="1"/>
          <p:nvPr/>
        </p:nvSpPr>
        <p:spPr>
          <a:xfrm>
            <a:off x="6890725" y="957632"/>
            <a:ext cx="1600533" cy="370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Bi-stability</a:t>
            </a:r>
            <a:endParaRPr lang="en" dirty="0"/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29E7366A-FE4A-4B66-B520-37242A3B90A9}"/>
              </a:ext>
            </a:extLst>
          </p:cNvPr>
          <p:cNvSpPr txBox="1"/>
          <p:nvPr/>
        </p:nvSpPr>
        <p:spPr>
          <a:xfrm>
            <a:off x="6650333" y="1040266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55A46D47-9333-4A5F-BCB2-C1B090620717}"/>
              </a:ext>
            </a:extLst>
          </p:cNvPr>
          <p:cNvSpPr txBox="1"/>
          <p:nvPr/>
        </p:nvSpPr>
        <p:spPr>
          <a:xfrm>
            <a:off x="7679250" y="2493901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91326-2311-4CFB-AE7E-6DBB3B41CF6D}"/>
              </a:ext>
            </a:extLst>
          </p:cNvPr>
          <p:cNvSpPr txBox="1">
            <a:spLocks/>
          </p:cNvSpPr>
          <p:nvPr/>
        </p:nvSpPr>
        <p:spPr>
          <a:xfrm>
            <a:off x="751368" y="1521619"/>
            <a:ext cx="539425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goal is to find and explain a set of parameters that constitute the bi-stability of Izhikevich model.</a:t>
            </a:r>
          </a:p>
          <a:p>
            <a:r>
              <a:rPr lang="en-US" dirty="0"/>
              <a:t>We believe the bi-stability of the Izhikevich model has some implications of working memory.</a:t>
            </a:r>
          </a:p>
          <a:p>
            <a:r>
              <a:rPr lang="en-US" dirty="0"/>
              <a:t>Challenges: the Izhikevich model is a hybrid model. It has intrinsic discontinuity.</a:t>
            </a:r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C81F0-1B16-4064-83B0-29B5D190B9F3}"/>
              </a:ext>
            </a:extLst>
          </p:cNvPr>
          <p:cNvGrpSpPr/>
          <p:nvPr/>
        </p:nvGrpSpPr>
        <p:grpSpPr>
          <a:xfrm>
            <a:off x="1611540" y="1553537"/>
            <a:ext cx="4245251" cy="3180389"/>
            <a:chOff x="804870" y="1550626"/>
            <a:chExt cx="4245251" cy="31803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448C3-248D-4693-91F2-A1DB186B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70" y="1550626"/>
              <a:ext cx="4245251" cy="318038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15574-D616-4D37-B59B-5B1003E9ACEB}"/>
                </a:ext>
              </a:extLst>
            </p:cNvPr>
            <p:cNvSpPr txBox="1"/>
            <p:nvPr/>
          </p:nvSpPr>
          <p:spPr>
            <a:xfrm>
              <a:off x="1951394" y="3153391"/>
              <a:ext cx="19542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E52664-FEEF-4D9C-B519-D17F10F1856A}"/>
                </a:ext>
              </a:extLst>
            </p:cNvPr>
            <p:cNvSpPr txBox="1"/>
            <p:nvPr/>
          </p:nvSpPr>
          <p:spPr>
            <a:xfrm>
              <a:off x="1853479" y="3585281"/>
              <a:ext cx="234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unstable spirals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181775-5C7F-4506-86F4-48060073929C}"/>
              </a:ext>
            </a:extLst>
          </p:cNvPr>
          <p:cNvSpPr/>
          <p:nvPr/>
        </p:nvSpPr>
        <p:spPr>
          <a:xfrm>
            <a:off x="3473302" y="2764465"/>
            <a:ext cx="521729" cy="375684"/>
          </a:xfrm>
          <a:custGeom>
            <a:avLst/>
            <a:gdLst>
              <a:gd name="connsiteX0" fmla="*/ 0 w 521729"/>
              <a:gd name="connsiteY0" fmla="*/ 375684 h 375684"/>
              <a:gd name="connsiteX1" fmla="*/ 474921 w 521729"/>
              <a:gd name="connsiteY1" fmla="*/ 290623 h 375684"/>
              <a:gd name="connsiteX2" fmla="*/ 453656 w 521729"/>
              <a:gd name="connsiteY2" fmla="*/ 148856 h 375684"/>
              <a:gd name="connsiteX3" fmla="*/ 28354 w 521729"/>
              <a:gd name="connsiteY3" fmla="*/ 0 h 37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29" h="375684">
                <a:moveTo>
                  <a:pt x="0" y="375684"/>
                </a:moveTo>
                <a:cubicBezTo>
                  <a:pt x="199656" y="352056"/>
                  <a:pt x="399312" y="328428"/>
                  <a:pt x="474921" y="290623"/>
                </a:cubicBezTo>
                <a:cubicBezTo>
                  <a:pt x="550530" y="252818"/>
                  <a:pt x="528084" y="197293"/>
                  <a:pt x="453656" y="148856"/>
                </a:cubicBezTo>
                <a:cubicBezTo>
                  <a:pt x="379228" y="100419"/>
                  <a:pt x="203791" y="50209"/>
                  <a:pt x="28354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hape 79">
            <a:extLst>
              <a:ext uri="{FF2B5EF4-FFF2-40B4-BE49-F238E27FC236}">
                <a16:creationId xmlns:a16="http://schemas.microsoft.com/office/drawing/2014/main" id="{9B78A136-431D-4E4B-8C6E-F1175EA05D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0">
            <a:extLst>
              <a:ext uri="{FF2B5EF4-FFF2-40B4-BE49-F238E27FC236}">
                <a16:creationId xmlns:a16="http://schemas.microsoft.com/office/drawing/2014/main" id="{9E19D6C0-49DC-4282-B9A1-D01DF2E7EFE4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FFD72-8B33-42B0-A0F7-7F42AD3F3FA1}"/>
              </a:ext>
            </a:extLst>
          </p:cNvPr>
          <p:cNvCxnSpPr/>
          <p:nvPr/>
        </p:nvCxnSpPr>
        <p:spPr>
          <a:xfrm flipV="1">
            <a:off x="5146160" y="1779181"/>
            <a:ext cx="0" cy="248093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3F1D-F1E4-4AC4-B562-66F53BCEBDA3}"/>
              </a:ext>
            </a:extLst>
          </p:cNvPr>
          <p:cNvSpPr txBox="1"/>
          <p:nvPr/>
        </p:nvSpPr>
        <p:spPr>
          <a:xfrm>
            <a:off x="3690118" y="4477880"/>
            <a:ext cx="288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7A12B-E367-4748-A234-973678983B1F}"/>
              </a:ext>
            </a:extLst>
          </p:cNvPr>
          <p:cNvSpPr txBox="1"/>
          <p:nvPr/>
        </p:nvSpPr>
        <p:spPr>
          <a:xfrm>
            <a:off x="1612974" y="2834980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43545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Shape 86">
            <a:extLst>
              <a:ext uri="{FF2B5EF4-FFF2-40B4-BE49-F238E27FC236}">
                <a16:creationId xmlns:a16="http://schemas.microsoft.com/office/drawing/2014/main" id="{FADD0691-104A-4FEF-B932-29D1BFD106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1" y="2478083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87">
            <a:extLst>
              <a:ext uri="{FF2B5EF4-FFF2-40B4-BE49-F238E27FC236}">
                <a16:creationId xmlns:a16="http://schemas.microsoft.com/office/drawing/2014/main" id="{FAD7BEFB-B6E1-4B8E-97B5-85B2E40D1E89}"/>
              </a:ext>
            </a:extLst>
          </p:cNvPr>
          <p:cNvSpPr txBox="1"/>
          <p:nvPr/>
        </p:nvSpPr>
        <p:spPr>
          <a:xfrm>
            <a:off x="923614" y="2067183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sp>
        <p:nvSpPr>
          <p:cNvPr id="18" name="Shape 91">
            <a:extLst>
              <a:ext uri="{FF2B5EF4-FFF2-40B4-BE49-F238E27FC236}">
                <a16:creationId xmlns:a16="http://schemas.microsoft.com/office/drawing/2014/main" id="{D5361CCB-E8C6-4917-A001-280789F8EB70}"/>
              </a:ext>
            </a:extLst>
          </p:cNvPr>
          <p:cNvSpPr/>
          <p:nvPr/>
        </p:nvSpPr>
        <p:spPr>
          <a:xfrm>
            <a:off x="2768078" y="217388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A868AFB9-6BC5-4D5D-ABED-A85EDEF164A2}"/>
              </a:ext>
            </a:extLst>
          </p:cNvPr>
          <p:cNvSpPr/>
          <p:nvPr/>
        </p:nvSpPr>
        <p:spPr>
          <a:xfrm>
            <a:off x="2768078" y="3496792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0" name="Shape 93">
            <a:extLst>
              <a:ext uri="{FF2B5EF4-FFF2-40B4-BE49-F238E27FC236}">
                <a16:creationId xmlns:a16="http://schemas.microsoft.com/office/drawing/2014/main" id="{56DF9F54-C93A-41C3-9A0C-285AC6E89E23}"/>
              </a:ext>
            </a:extLst>
          </p:cNvPr>
          <p:cNvSpPr txBox="1"/>
          <p:nvPr/>
        </p:nvSpPr>
        <p:spPr>
          <a:xfrm>
            <a:off x="3698692" y="19363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Genetic algorithm → parameter set (a, b)</a:t>
            </a:r>
          </a:p>
        </p:txBody>
      </p:sp>
      <p:sp>
        <p:nvSpPr>
          <p:cNvPr id="21" name="Shape 94">
            <a:extLst>
              <a:ext uri="{FF2B5EF4-FFF2-40B4-BE49-F238E27FC236}">
                <a16:creationId xmlns:a16="http://schemas.microsoft.com/office/drawing/2014/main" id="{E5DD5C46-1A0A-4D3C-A2B9-70E3BE574595}"/>
              </a:ext>
            </a:extLst>
          </p:cNvPr>
          <p:cNvSpPr txBox="1"/>
          <p:nvPr/>
        </p:nvSpPr>
        <p:spPr>
          <a:xfrm>
            <a:off x="3698692" y="32862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Nonlinear dynamics analysis</a:t>
            </a:r>
          </a:p>
        </p:txBody>
      </p:sp>
      <p:sp>
        <p:nvSpPr>
          <p:cNvPr id="22" name="Shape 95">
            <a:extLst>
              <a:ext uri="{FF2B5EF4-FFF2-40B4-BE49-F238E27FC236}">
                <a16:creationId xmlns:a16="http://schemas.microsoft.com/office/drawing/2014/main" id="{DEBDB6AE-234F-476E-8C15-6B93C7E4FF66}"/>
              </a:ext>
            </a:extLst>
          </p:cNvPr>
          <p:cNvSpPr/>
          <p:nvPr/>
        </p:nvSpPr>
        <p:spPr>
          <a:xfrm rot="1802995">
            <a:off x="6020510" y="2298427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3" name="Shape 96">
            <a:extLst>
              <a:ext uri="{FF2B5EF4-FFF2-40B4-BE49-F238E27FC236}">
                <a16:creationId xmlns:a16="http://schemas.microsoft.com/office/drawing/2014/main" id="{92DBD572-8868-4DBB-AE5F-E1A7EF6D668E}"/>
              </a:ext>
            </a:extLst>
          </p:cNvPr>
          <p:cNvSpPr/>
          <p:nvPr/>
        </p:nvSpPr>
        <p:spPr>
          <a:xfrm rot="-1798571">
            <a:off x="6020283" y="3300196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4" name="Shape 97">
            <a:extLst>
              <a:ext uri="{FF2B5EF4-FFF2-40B4-BE49-F238E27FC236}">
                <a16:creationId xmlns:a16="http://schemas.microsoft.com/office/drawing/2014/main" id="{69068F3C-4E31-4289-BBAC-5D09A6CA11E3}"/>
              </a:ext>
            </a:extLst>
          </p:cNvPr>
          <p:cNvSpPr txBox="1"/>
          <p:nvPr/>
        </p:nvSpPr>
        <p:spPr>
          <a:xfrm>
            <a:off x="6714717" y="2649297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/>
              <a:t>Cross validation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61195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81" y="2198692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88">
            <a:extLst>
              <a:ext uri="{FF2B5EF4-FFF2-40B4-BE49-F238E27FC236}">
                <a16:creationId xmlns:a16="http://schemas.microsoft.com/office/drawing/2014/main" id="{2BA19503-3768-407F-9D59-5F435FFB26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38" y="2632907"/>
            <a:ext cx="2715119" cy="1175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9">
            <a:extLst>
              <a:ext uri="{FF2B5EF4-FFF2-40B4-BE49-F238E27FC236}">
                <a16:creationId xmlns:a16="http://schemas.microsoft.com/office/drawing/2014/main" id="{7111F648-E644-41A6-AA69-00B926C226D4}"/>
              </a:ext>
            </a:extLst>
          </p:cNvPr>
          <p:cNvSpPr txBox="1"/>
          <p:nvPr/>
        </p:nvSpPr>
        <p:spPr>
          <a:xfrm>
            <a:off x="926182" y="2306028"/>
            <a:ext cx="23496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/>
              <a:t>Quantify the bi-stability</a:t>
            </a:r>
            <a:endParaRPr lang="e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483ED-DEBD-4AF1-833C-1FDC050F89C7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514557" y="3220475"/>
            <a:ext cx="1681220" cy="333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58F17-1D09-43E8-BAB9-33E1B581B6F9}"/>
              </a:ext>
            </a:extLst>
          </p:cNvPr>
          <p:cNvCxnSpPr/>
          <p:nvPr/>
        </p:nvCxnSpPr>
        <p:spPr>
          <a:xfrm>
            <a:off x="1403498" y="3111795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EAE7A-E11D-45C8-A185-2D993A1AE742}"/>
              </a:ext>
            </a:extLst>
          </p:cNvPr>
          <p:cNvCxnSpPr/>
          <p:nvPr/>
        </p:nvCxnSpPr>
        <p:spPr>
          <a:xfrm>
            <a:off x="1704754" y="3111795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C9A22E-ECEA-44B4-8441-20DF31A70967}"/>
              </a:ext>
            </a:extLst>
          </p:cNvPr>
          <p:cNvCxnSpPr/>
          <p:nvPr/>
        </p:nvCxnSpPr>
        <p:spPr>
          <a:xfrm>
            <a:off x="2296633" y="3111794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E5A98-3FE0-4320-B3EF-D0A4F195C5E4}"/>
              </a:ext>
            </a:extLst>
          </p:cNvPr>
          <p:cNvCxnSpPr/>
          <p:nvPr/>
        </p:nvCxnSpPr>
        <p:spPr>
          <a:xfrm>
            <a:off x="2597889" y="3111794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00B32-5363-49DD-AE59-362369A7BFF1}"/>
              </a:ext>
            </a:extLst>
          </p:cNvPr>
          <p:cNvSpPr txBox="1"/>
          <p:nvPr/>
        </p:nvSpPr>
        <p:spPr>
          <a:xfrm>
            <a:off x="1784635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7EDC5-9402-4226-B588-892E4AB23A19}"/>
              </a:ext>
            </a:extLst>
          </p:cNvPr>
          <p:cNvSpPr txBox="1"/>
          <p:nvPr/>
        </p:nvSpPr>
        <p:spPr>
          <a:xfrm>
            <a:off x="1342441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5372A0-9555-4F98-BB98-1BEEEC98C8C8}"/>
              </a:ext>
            </a:extLst>
          </p:cNvPr>
          <p:cNvSpPr txBox="1"/>
          <p:nvPr/>
        </p:nvSpPr>
        <p:spPr>
          <a:xfrm>
            <a:off x="1040907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1F98A-BE3E-4631-84CB-7ADA0DF75485}"/>
              </a:ext>
            </a:extLst>
          </p:cNvPr>
          <p:cNvSpPr txBox="1"/>
          <p:nvPr/>
        </p:nvSpPr>
        <p:spPr>
          <a:xfrm>
            <a:off x="2227385" y="375833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43BCF-2A31-4D36-B5C2-1ED9EDA8F85C}"/>
              </a:ext>
            </a:extLst>
          </p:cNvPr>
          <p:cNvSpPr txBox="1"/>
          <p:nvPr/>
        </p:nvSpPr>
        <p:spPr>
          <a:xfrm>
            <a:off x="2677769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1FC6295-9743-4565-9C6D-503F10424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816165"/>
              </p:ext>
            </p:extLst>
          </p:nvPr>
        </p:nvGraphicFramePr>
        <p:xfrm>
          <a:off x="1098219" y="4108223"/>
          <a:ext cx="2177563" cy="7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219" y="4108223"/>
                        <a:ext cx="2177563" cy="73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59" y="4238846"/>
            <a:ext cx="5559499" cy="436407"/>
          </a:xfrm>
        </p:spPr>
        <p:txBody>
          <a:bodyPr>
            <a:normAutofit/>
          </a:bodyPr>
          <a:lstStyle/>
          <a:p>
            <a:r>
              <a:rPr lang="en-US" sz="1600" dirty="0"/>
              <a:t>After a &gt; 0.25, there is not much change in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343BE-CC63-47B3-8B08-21F4E76F0795}"/>
              </a:ext>
            </a:extLst>
          </p:cNvPr>
          <p:cNvSpPr txBox="1"/>
          <p:nvPr/>
        </p:nvSpPr>
        <p:spPr>
          <a:xfrm>
            <a:off x="6308651" y="6450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42A54E-5BAD-4697-BB39-007542B07394}"/>
              </a:ext>
            </a:extLst>
          </p:cNvPr>
          <p:cNvGrpSpPr/>
          <p:nvPr/>
        </p:nvGrpSpPr>
        <p:grpSpPr>
          <a:xfrm>
            <a:off x="2553145" y="1203852"/>
            <a:ext cx="3755506" cy="2850697"/>
            <a:chOff x="1430602" y="1083350"/>
            <a:chExt cx="3755506" cy="285069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6FA048C-2400-4954-930E-A5B75505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602" y="1124180"/>
              <a:ext cx="3752611" cy="28098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E0598E-7E02-4484-B60A-33B1B2A8E961}"/>
                </a:ext>
              </a:extLst>
            </p:cNvPr>
            <p:cNvSpPr txBox="1"/>
            <p:nvPr/>
          </p:nvSpPr>
          <p:spPr>
            <a:xfrm>
              <a:off x="1630687" y="1083350"/>
              <a:ext cx="35554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a-b pairs for Izhikevich bi-stability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B8DC3-98E3-4D8A-AAA0-DE6034120E7C}"/>
              </a:ext>
            </a:extLst>
          </p:cNvPr>
          <p:cNvSpPr txBox="1"/>
          <p:nvPr/>
        </p:nvSpPr>
        <p:spPr>
          <a:xfrm>
            <a:off x="4104167" y="3104706"/>
            <a:ext cx="189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colors represents different reward value</a:t>
            </a:r>
          </a:p>
        </p:txBody>
      </p:sp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3" y="1375499"/>
            <a:ext cx="4282709" cy="3263504"/>
          </a:xfrm>
        </p:spPr>
        <p:txBody>
          <a:bodyPr/>
          <a:lstStyle/>
          <a:p>
            <a:r>
              <a:rPr lang="en-US" dirty="0"/>
              <a:t>As Nakahara and </a:t>
            </a:r>
            <a:r>
              <a:rPr lang="en-US" dirty="0" err="1"/>
              <a:t>Doya</a:t>
            </a:r>
            <a:r>
              <a:rPr lang="en-US" dirty="0"/>
              <a:t> (1998) argue, working memory possible near bifurcation point</a:t>
            </a:r>
          </a:p>
          <a:p>
            <a:pPr lvl="1">
              <a:buFontTx/>
              <a:buChar char="-"/>
            </a:pPr>
            <a:r>
              <a:rPr lang="en-US" dirty="0"/>
              <a:t>Firing pattern change accordingly to </a:t>
            </a:r>
            <a:r>
              <a:rPr lang="en-US" dirty="0" err="1"/>
              <a:t>fxpt</a:t>
            </a:r>
            <a:r>
              <a:rPr lang="en-US" dirty="0"/>
              <a:t> type</a:t>
            </a:r>
          </a:p>
          <a:p>
            <a:pPr lvl="1">
              <a:buFontTx/>
              <a:buChar char="-"/>
            </a:pPr>
            <a:r>
              <a:rPr lang="en-US" dirty="0"/>
              <a:t>May transit from firing to quiescent</a:t>
            </a:r>
          </a:p>
          <a:p>
            <a:pPr lvl="1">
              <a:buFontTx/>
              <a:buChar char="-"/>
            </a:pPr>
            <a:r>
              <a:rPr lang="en-US" dirty="0"/>
              <a:t>LC occur when </a:t>
            </a:r>
            <a:r>
              <a:rPr lang="en-US" dirty="0" err="1"/>
              <a:t>fxpt</a:t>
            </a:r>
            <a:r>
              <a:rPr lang="en-US" dirty="0"/>
              <a:t> unstable</a:t>
            </a:r>
          </a:p>
          <a:p>
            <a:pPr lvl="1">
              <a:buFontTx/>
              <a:buChar char="-"/>
            </a:pPr>
            <a:r>
              <a:rPr lang="en-US" dirty="0"/>
              <a:t>Quiescent when </a:t>
            </a:r>
            <a:r>
              <a:rPr lang="en-US" dirty="0" err="1"/>
              <a:t>fxpt</a:t>
            </a:r>
            <a:r>
              <a:rPr lang="en-US" dirty="0"/>
              <a:t> stable</a:t>
            </a:r>
          </a:p>
          <a:p>
            <a:pPr lvl="1">
              <a:buFontTx/>
              <a:buChar char="-"/>
            </a:pPr>
            <a:r>
              <a:rPr lang="en-US" dirty="0"/>
              <a:t>Bi-stability of Izhikevich model may be related to </a:t>
            </a:r>
            <a:r>
              <a:rPr lang="en-US" dirty="0" err="1"/>
              <a:t>Hopf</a:t>
            </a:r>
            <a:r>
              <a:rPr lang="en-US" dirty="0"/>
              <a:t> </a:t>
            </a:r>
            <a:r>
              <a:rPr lang="en-US" dirty="0" err="1"/>
              <a:t>bif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0D00BB-F257-42A0-8080-26572830B9C5}"/>
              </a:ext>
            </a:extLst>
          </p:cNvPr>
          <p:cNvGrpSpPr/>
          <p:nvPr/>
        </p:nvGrpSpPr>
        <p:grpSpPr>
          <a:xfrm>
            <a:off x="4854652" y="1814880"/>
            <a:ext cx="3939670" cy="2384742"/>
            <a:chOff x="4951280" y="2350526"/>
            <a:chExt cx="3939670" cy="23847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32EFEA-0C31-42F7-9E79-5EB74466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280" y="2350526"/>
              <a:ext cx="3939670" cy="238474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8F60F8-482E-4198-AFBD-BF5AB50AB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947" y="3216924"/>
              <a:ext cx="496846" cy="223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02602-0732-4C5D-BD96-ACC46D7867B1}"/>
                </a:ext>
              </a:extLst>
            </p:cNvPr>
            <p:cNvSpPr txBox="1"/>
            <p:nvPr/>
          </p:nvSpPr>
          <p:spPr>
            <a:xfrm>
              <a:off x="8080822" y="3465832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B970B7-95E5-4610-92D1-3248F1616261}"/>
                </a:ext>
              </a:extLst>
            </p:cNvPr>
            <p:cNvSpPr txBox="1"/>
            <p:nvPr/>
          </p:nvSpPr>
          <p:spPr>
            <a:xfrm>
              <a:off x="7245319" y="2917065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0.35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3A72E8-CF9E-4B56-B5BC-34D7D9D3358E}"/>
                </a:ext>
              </a:extLst>
            </p:cNvPr>
            <p:cNvSpPr/>
            <p:nvPr/>
          </p:nvSpPr>
          <p:spPr>
            <a:xfrm flipV="1">
              <a:off x="7778096" y="341752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30D0-E7D0-4445-852E-5ADE3A1993F5}"/>
                </a:ext>
              </a:extLst>
            </p:cNvPr>
            <p:cNvSpPr txBox="1"/>
            <p:nvPr/>
          </p:nvSpPr>
          <p:spPr>
            <a:xfrm>
              <a:off x="6555273" y="3402187"/>
              <a:ext cx="1412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Change of stability</a:t>
              </a:r>
            </a:p>
            <a:p>
              <a:r>
                <a:rPr lang="en-US" sz="1200" dirty="0"/>
                <a:t>Supercritical-</a:t>
              </a:r>
              <a:r>
                <a:rPr lang="en-US" sz="1200" dirty="0" err="1"/>
                <a:t>Hopf</a:t>
              </a:r>
              <a:r>
                <a:rPr lang="en-US" sz="1200" dirty="0"/>
                <a:t> 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0BEAE-6DDA-4BFB-8993-5EE5AF913EDC}"/>
              </a:ext>
            </a:extLst>
          </p:cNvPr>
          <p:cNvSpPr txBox="1"/>
          <p:nvPr/>
        </p:nvSpPr>
        <p:spPr>
          <a:xfrm>
            <a:off x="5435308" y="1707397"/>
            <a:ext cx="3035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a fixed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/>
              <a:t> pair, sweep stimulus current</a:t>
            </a:r>
          </a:p>
        </p:txBody>
      </p:sp>
    </p:spTree>
    <p:extLst>
      <p:ext uri="{BB962C8B-B14F-4D97-AF65-F5344CB8AC3E}">
        <p14:creationId xmlns:p14="http://schemas.microsoft.com/office/powerpoint/2010/main" val="406887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6290"/>
            <a:ext cx="2303736" cy="3576433"/>
          </a:xfrm>
        </p:spPr>
        <p:txBody>
          <a:bodyPr/>
          <a:lstStyle/>
          <a:p>
            <a:r>
              <a:rPr lang="en-US" dirty="0"/>
              <a:t>Firing pattern observed when</a:t>
            </a:r>
          </a:p>
          <a:p>
            <a:pPr lvl="1">
              <a:buFontTx/>
              <a:buChar char="-"/>
            </a:pPr>
            <a:r>
              <a:rPr lang="en-US" dirty="0" err="1"/>
              <a:t>Fxpt</a:t>
            </a:r>
            <a:r>
              <a:rPr lang="en-US" dirty="0"/>
              <a:t> is stable</a:t>
            </a:r>
          </a:p>
          <a:p>
            <a:pPr lvl="1">
              <a:buFontTx/>
              <a:buChar char="-"/>
            </a:pPr>
            <a:r>
              <a:rPr lang="en-US" dirty="0"/>
              <a:t>Saddle node bifurcation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4C2C7-B0F5-48CA-992C-C7F5D2BC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8" y="1056290"/>
            <a:ext cx="6802821" cy="36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869</Words>
  <Application>Microsoft Office PowerPoint</Application>
  <PresentationFormat>On-screen Show (16:9)</PresentationFormat>
  <Paragraphs>159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Average</vt:lpstr>
      <vt:lpstr>Calibri Light</vt:lpstr>
      <vt:lpstr>Times New Roman</vt:lpstr>
      <vt:lpstr>Calibri</vt:lpstr>
      <vt:lpstr>Tahoma</vt:lpstr>
      <vt:lpstr>Wingdings</vt:lpstr>
      <vt:lpstr>Office Theme</vt:lpstr>
      <vt:lpstr>Equation</vt:lpstr>
      <vt:lpstr>MathType 6.0 Equation</vt:lpstr>
      <vt:lpstr>Bi-stability Analysis of Izhikevich Model</vt:lpstr>
      <vt:lpstr>Background</vt:lpstr>
      <vt:lpstr>Goal</vt:lpstr>
      <vt:lpstr>Phase Portrait: An Example </vt:lpstr>
      <vt:lpstr>Methods of Parameter Search</vt:lpstr>
      <vt:lpstr>Genetic Algorithm</vt:lpstr>
      <vt:lpstr>Genetic Algorithm Results</vt:lpstr>
      <vt:lpstr>Bifurcation Analysis</vt:lpstr>
      <vt:lpstr>Bifurcation Analysis</vt:lpstr>
      <vt:lpstr>Bifurcation Analysis</vt:lpstr>
      <vt:lpstr>Bifurcation Analysis</vt:lpstr>
      <vt:lpstr>Bifurcation Analysis</vt:lpstr>
      <vt:lpstr>Phase portrait of another (a, b) point</vt:lpstr>
      <vt:lpstr>Phase portrait of another (a, b) point</vt:lpstr>
      <vt:lpstr>Bifurcation Analysis</vt:lpstr>
      <vt:lpstr>Bifurcation diagram of Izhikevich model</vt:lpstr>
      <vt:lpstr>Bifurcation diagram of Izhikevich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Zhongxi Li</cp:lastModifiedBy>
  <cp:revision>59</cp:revision>
  <dcterms:modified xsi:type="dcterms:W3CDTF">2017-12-11T19:33:34Z</dcterms:modified>
</cp:coreProperties>
</file>